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42"/>
  </p:notesMasterIdLst>
  <p:sldIdLst>
    <p:sldId id="256" r:id="rId2"/>
    <p:sldId id="365" r:id="rId3"/>
    <p:sldId id="366" r:id="rId4"/>
    <p:sldId id="358" r:id="rId5"/>
    <p:sldId id="359" r:id="rId6"/>
    <p:sldId id="337" r:id="rId7"/>
    <p:sldId id="349" r:id="rId8"/>
    <p:sldId id="370" r:id="rId9"/>
    <p:sldId id="419" r:id="rId10"/>
    <p:sldId id="423" r:id="rId11"/>
    <p:sldId id="424" r:id="rId12"/>
    <p:sldId id="364" r:id="rId13"/>
    <p:sldId id="363" r:id="rId14"/>
    <p:sldId id="342" r:id="rId15"/>
    <p:sldId id="350" r:id="rId16"/>
    <p:sldId id="368" r:id="rId17"/>
    <p:sldId id="257" r:id="rId18"/>
    <p:sldId id="404" r:id="rId19"/>
    <p:sldId id="275" r:id="rId20"/>
    <p:sldId id="260" r:id="rId21"/>
    <p:sldId id="402" r:id="rId22"/>
    <p:sldId id="276" r:id="rId23"/>
    <p:sldId id="400" r:id="rId24"/>
    <p:sldId id="401" r:id="rId25"/>
    <p:sldId id="279" r:id="rId26"/>
    <p:sldId id="269" r:id="rId27"/>
    <p:sldId id="270" r:id="rId28"/>
    <p:sldId id="272" r:id="rId29"/>
    <p:sldId id="403" r:id="rId30"/>
    <p:sldId id="271" r:id="rId31"/>
    <p:sldId id="273" r:id="rId32"/>
    <p:sldId id="274" r:id="rId33"/>
    <p:sldId id="261" r:id="rId34"/>
    <p:sldId id="265" r:id="rId35"/>
    <p:sldId id="262" r:id="rId36"/>
    <p:sldId id="266" r:id="rId37"/>
    <p:sldId id="263" r:id="rId38"/>
    <p:sldId id="267" r:id="rId39"/>
    <p:sldId id="264" r:id="rId40"/>
    <p:sldId id="268" r:id="rId41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3"/>
    </p:embeddedFont>
    <p:embeddedFont>
      <p:font typeface="FreightMicro Pro Book" panose="02000603020000020004" charset="0"/>
      <p:regular r:id="rId44"/>
      <p:italic r:id="rId45"/>
    </p:embeddedFont>
    <p:embeddedFont>
      <p:font typeface="Open Sans ExtraBold" pitchFamily="2" charset="0"/>
      <p:bold r:id="rId46"/>
      <p:italic r:id="rId47"/>
      <p:boldItalic r:id="rId48"/>
    </p:embeddedFont>
    <p:embeddedFont>
      <p:font typeface="Open Sans Light" pitchFamily="2" charset="0"/>
      <p:regular r:id="rId49"/>
      <p:italic r:id="rId50"/>
    </p:embeddedFont>
    <p:embeddedFont>
      <p:font typeface="Source Code Pro" panose="020B0309030403020204" pitchFamily="34" charset="0"/>
      <p:regular r:id="rId51"/>
      <p:bold r:id="rId52"/>
      <p:italic r:id="rId53"/>
      <p:boldItalic r:id="rId54"/>
    </p:embeddedFont>
    <p:embeddedFont>
      <p:font typeface="Source Code Pro Medium" panose="020B0309030403020204" pitchFamily="34" charset="0"/>
      <p:regular r:id="rId55"/>
      <p:italic r:id="rId56"/>
    </p:embeddedFont>
    <p:embeddedFont>
      <p:font typeface="Wingdings 2" pitchFamily="2" charset="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5"/>
    <p:restoredTop sz="96327"/>
  </p:normalViewPr>
  <p:slideViewPr>
    <p:cSldViewPr snapToGrid="0">
      <p:cViewPr varScale="1">
        <p:scale>
          <a:sx n="128" d="100"/>
          <a:sy n="128" d="100"/>
        </p:scale>
        <p:origin x="4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5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975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774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0097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55686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44950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002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725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13037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9635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79772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3248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73516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37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858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7119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1385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7427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6498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6551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4725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038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reference/datamodel.htm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#sup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FC86-760B-6343-9D36-78DFBC97B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OOP Part 3</a:t>
            </a:r>
            <a:br>
              <a:rPr lang="en-US" dirty="0"/>
            </a:br>
            <a:r>
              <a:rPr lang="en-US" dirty="0"/>
              <a:t>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8B16-90BE-B448-A4A9-9B594D990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2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7F4A-189A-CF4E-841E-468CE72F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Inheritance?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E60A-7077-7E4B-D750-21901DF0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inheritance to </a:t>
            </a:r>
            <a:r>
              <a:rPr lang="en-US" i="1" dirty="0"/>
              <a:t>refine </a:t>
            </a:r>
            <a:r>
              <a:rPr lang="en-US" dirty="0"/>
              <a:t>the behavior of a parent.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our </a:t>
            </a:r>
            <a:r>
              <a:rPr lang="en-US" dirty="0" err="1"/>
              <a:t>BaseAccount</a:t>
            </a:r>
            <a:r>
              <a:rPr lang="en-US" dirty="0"/>
              <a:t> allows us to overdraft our account. </a:t>
            </a:r>
          </a:p>
          <a:p>
            <a:pPr marL="0" indent="0">
              <a:buNone/>
            </a:pPr>
            <a:r>
              <a:rPr lang="en-US" dirty="0"/>
              <a:t>We might want to protect against this: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class </a:t>
            </a:r>
            <a:r>
              <a:rPr lang="en-US" sz="2000" dirty="0" err="1">
                <a:latin typeface="Source Code Pro" panose="020B0509030403020204" pitchFamily="49" charset="77"/>
              </a:rPr>
              <a:t>CheckingAccount</a:t>
            </a:r>
            <a:r>
              <a:rPr lang="en-US" sz="2000" dirty="0">
                <a:latin typeface="Source Code Pro" panose="020B0509030403020204" pitchFamily="49" charset="77"/>
              </a:rPr>
              <a:t>(</a:t>
            </a:r>
            <a:r>
              <a:rPr lang="en-US" sz="2000" dirty="0" err="1">
                <a:latin typeface="Source Code Pro" panose="020B0509030403020204" pitchFamily="49" charset="77"/>
              </a:rPr>
              <a:t>BaseAccount</a:t>
            </a:r>
            <a:r>
              <a:rPr lang="en-US" sz="2000" dirty="0"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# (…omitted…)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def withdraw(self, amount):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if </a:t>
            </a:r>
            <a:r>
              <a:rPr lang="en-US" sz="2000" dirty="0" err="1">
                <a:latin typeface="Source Code Pro" panose="020B0509030403020204" pitchFamily="49" charset="77"/>
              </a:rPr>
              <a:t>self.account_balance</a:t>
            </a:r>
            <a:r>
              <a:rPr lang="en-US" sz="2000" dirty="0">
                <a:latin typeface="Source Code Pro" panose="020B0509030403020204" pitchFamily="49" charset="77"/>
              </a:rPr>
              <a:t>() - amount &lt; 0: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return "ERROR: You are not allowed to overdraft a </a:t>
            </a:r>
            <a:r>
              <a:rPr lang="en-US" sz="2000" dirty="0" err="1">
                <a:latin typeface="Source Code Pro" panose="020B0509030403020204" pitchFamily="49" charset="77"/>
              </a:rPr>
              <a:t>CheckingAccount</a:t>
            </a:r>
            <a:r>
              <a:rPr lang="en-US" sz="2000" dirty="0">
                <a:latin typeface="Source Code Pro" panose="020B0509030403020204" pitchFamily="49" charset="77"/>
              </a:rPr>
              <a:t>."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return </a:t>
            </a:r>
            <a:r>
              <a:rPr lang="en-US" sz="2000" b="1" dirty="0">
                <a:latin typeface="Source Code Pro" panose="020B0509030403020204" pitchFamily="49" charset="77"/>
              </a:rPr>
              <a:t>super()</a:t>
            </a:r>
            <a:r>
              <a:rPr lang="en-US" sz="2000" dirty="0">
                <a:latin typeface="Source Code Pro" panose="020B0509030403020204" pitchFamily="49" charset="77"/>
              </a:rPr>
              <a:t>.withdraw(amount)</a:t>
            </a:r>
          </a:p>
        </p:txBody>
      </p:sp>
    </p:spTree>
    <p:extLst>
      <p:ext uri="{BB962C8B-B14F-4D97-AF65-F5344CB8AC3E}">
        <p14:creationId xmlns:p14="http://schemas.microsoft.com/office/powerpoint/2010/main" val="314130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C184-4DCB-FAFC-92CB-50CAB349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&amp; Class Attributes -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4D213-FDB0-23A3-8B27-5F1992EB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Previously, we wrote something like this:</a:t>
            </a:r>
            <a:br>
              <a:rPr lang="en-US" dirty="0"/>
            </a:b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class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</a:t>
            </a:r>
            <a:r>
              <a:rPr lang="en-US" sz="2000" b="0" i="1" dirty="0" err="1">
                <a:effectLst/>
                <a:latin typeface="Source Code Pro" panose="020B0509030403020204" pitchFamily="49" charset="77"/>
              </a:rPr>
              <a:t>BaseAccount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0.02</a:t>
            </a:r>
          </a:p>
          <a:p>
            <a:pPr marL="0" indent="0">
              <a:buNone/>
            </a:pPr>
            <a:br>
              <a:rPr lang="en-US" sz="2000" b="0" dirty="0">
                <a:effectLst/>
                <a:latin typeface="Source Code Pro" panose="020B0509030403020204" pitchFamily="49" charset="77"/>
              </a:rPr>
            </a:br>
            <a:r>
              <a:rPr lang="en-US" sz="2000" b="0" dirty="0">
                <a:effectLst/>
                <a:latin typeface="Source Code Pro" panose="020B0509030403020204" pitchFamily="49" charset="77"/>
              </a:rPr>
              <a:t>    def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accrue_interest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(self):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self._balance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self._balance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* (1 + </a:t>
            </a:r>
            <a:r>
              <a:rPr lang="en-US" sz="2000" b="1" dirty="0" err="1">
                <a:effectLst/>
                <a:latin typeface="Source Code Pro" panose="020B0509030403020204" pitchFamily="49" charset="77"/>
              </a:rPr>
              <a:t>SavingsAccount.interest_rate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b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happens when we have a new subclass?</a:t>
            </a:r>
            <a:endParaRPr lang="en-US" sz="2000" b="0" dirty="0">
              <a:effectLst/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class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RetirementSavingsAccount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0.05</a:t>
            </a: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Source Code Pro" panose="020B0509030403020204" pitchFamily="49" charset="77"/>
              </a:rPr>
              <a:t>Solution: </a:t>
            </a:r>
            <a:r>
              <a:rPr lang="en-US" dirty="0">
                <a:effectLst/>
                <a:latin typeface="Source Code Pro" panose="020B0509030403020204" pitchFamily="49" charset="77"/>
              </a:rPr>
              <a:t>use </a:t>
            </a:r>
            <a:r>
              <a:rPr lang="en-US" dirty="0" err="1">
                <a:effectLst/>
                <a:latin typeface="Source Code Pro" panose="020B0509030403020204" pitchFamily="49" charset="77"/>
              </a:rPr>
              <a:t>self.interest_rate</a:t>
            </a:r>
            <a:r>
              <a:rPr lang="en-US" dirty="0">
                <a:effectLst/>
                <a:latin typeface="Source Code Pro" panose="020B0509030403020204" pitchFamily="49" charset="77"/>
              </a:rPr>
              <a:t> </a:t>
            </a:r>
            <a:r>
              <a:rPr lang="en-US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instead, which will look up the appropriate attribute. </a:t>
            </a:r>
            <a:br>
              <a:rPr lang="en-US" b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endParaRPr lang="en-US" sz="2000" b="0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5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Object-Oriented Programming:</a:t>
            </a:r>
            <a:br>
              <a:rPr lang="en-US" dirty="0"/>
            </a:br>
            <a:r>
              <a:rPr lang="en-US" dirty="0"/>
              <a:t>"Magic" Methods</a:t>
            </a:r>
          </a:p>
        </p:txBody>
      </p:sp>
    </p:spTree>
    <p:extLst>
      <p:ext uri="{BB962C8B-B14F-4D97-AF65-F5344CB8AC3E}">
        <p14:creationId xmlns:p14="http://schemas.microsoft.com/office/powerpoint/2010/main" val="11737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656B-C2CE-6541-B503-0DDD5B82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E291-2C1C-FF45-8F1A-ACF9950D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Python's Special Methods define built-in properties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# Called when making a new instance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__sub__ # Maps to the - operator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__str__ # Called when we call print()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# Called in the interpreter</a:t>
            </a:r>
          </a:p>
        </p:txBody>
      </p:sp>
    </p:spTree>
    <p:extLst>
      <p:ext uri="{BB962C8B-B14F-4D97-AF65-F5344CB8AC3E}">
        <p14:creationId xmlns:p14="http://schemas.microsoft.com/office/powerpoint/2010/main" val="92397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Initialization Method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075794"/>
            <a:ext cx="7010400" cy="440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name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</a:t>
            </a:r>
            <a:r>
              <a:rPr lang="en-US" sz="2800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.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name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withdraw(self, amount):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-= amount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72201" y="3124200"/>
            <a:ext cx="2915881" cy="978932"/>
            <a:chOff x="3886200" y="2667000"/>
            <a:chExt cx="2915881" cy="978932"/>
          </a:xfrm>
        </p:grpSpPr>
        <p:sp>
          <p:nvSpPr>
            <p:cNvPr id="13" name="TextBox 12"/>
            <p:cNvSpPr txBox="1"/>
            <p:nvPr/>
          </p:nvSpPr>
          <p:spPr>
            <a:xfrm>
              <a:off x="5486400" y="3276600"/>
              <a:ext cx="131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FreightSans Pro Book" panose="02000606030000020004" pitchFamily="2" charset="0"/>
                </a:rPr>
                <a:t>return None</a:t>
              </a: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3886200" y="2667000"/>
              <a:ext cx="1676400" cy="838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B4C1E0-9C01-B045-AF3C-02F66B39766A}"/>
              </a:ext>
            </a:extLst>
          </p:cNvPr>
          <p:cNvSpPr txBox="1"/>
          <p:nvPr/>
        </p:nvSpPr>
        <p:spPr>
          <a:xfrm>
            <a:off x="762000" y="1098034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dirty="0"/>
              <a:t> is called automatically when we write: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my_account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BaseAccount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('me', 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17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special methods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447800"/>
            <a:ext cx="8305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	… 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etc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removed)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deposit(self, amount):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+= amount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repr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'&lt; 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   '['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'] &gt;'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'Account: 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   '['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']'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show_accounts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for account in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BaseAccount.accounts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print(account)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8800" y="4114800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reightSans Pro Book" panose="02000606030000020004" pitchFamily="2" charset="0"/>
              </a:rPr>
              <a:t>Goal: readable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D71D0-07DE-EA4E-8BA5-E43BC0CA776F}"/>
              </a:ext>
            </a:extLst>
          </p:cNvPr>
          <p:cNvSpPr txBox="1"/>
          <p:nvPr/>
        </p:nvSpPr>
        <p:spPr>
          <a:xfrm>
            <a:off x="6908863" y="297180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reightSans Pro Book" panose="02000606030000020004" pitchFamily="2" charset="0"/>
              </a:rPr>
              <a:t>Goal: unambiguous</a:t>
            </a:r>
          </a:p>
        </p:txBody>
      </p:sp>
    </p:spTree>
    <p:extLst>
      <p:ext uri="{BB962C8B-B14F-4D97-AF65-F5344CB8AC3E}">
        <p14:creationId xmlns:p14="http://schemas.microsoft.com/office/powerpoint/2010/main" val="418101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4221-AB87-1742-B0F3-04597FF2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Magic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8C81-1ED4-5C45-B2D8-D738DB13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will </a:t>
            </a:r>
            <a:r>
              <a:rPr lang="en-US" sz="2800" b="1" dirty="0"/>
              <a:t>not</a:t>
            </a:r>
            <a:r>
              <a:rPr lang="en-US" sz="2800" dirty="0"/>
              <a:t> go through an exhaustive list!</a:t>
            </a:r>
          </a:p>
          <a:p>
            <a:r>
              <a:rPr lang="en-US" sz="2800" dirty="0"/>
              <a:t> Magic Methods start and end with "double underscores"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</a:p>
          <a:p>
            <a:r>
              <a:rPr lang="en-US" sz="2800" dirty="0"/>
              <a:t>They map to built-in functionality in Python. Many are logical names: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77"/>
              </a:rPr>
              <a:t>__</a:t>
            </a:r>
            <a:r>
              <a:rPr lang="en-US" sz="2800" dirty="0" err="1">
                <a:latin typeface="Source Code Pro" panose="020B0509030403020204" pitchFamily="49" charset="77"/>
              </a:rPr>
              <a:t>init</a:t>
            </a:r>
            <a:r>
              <a:rPr lang="en-US" sz="2800" dirty="0">
                <a:latin typeface="Source Code Pro" panose="020B0509030403020204" pitchFamily="49" charset="77"/>
              </a:rPr>
              <a:t>__ → </a:t>
            </a:r>
            <a:r>
              <a:rPr lang="en-US" sz="2800" dirty="0"/>
              <a:t>Class Constructor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__add__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+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__sub__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sz="2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getitem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[]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77"/>
              </a:rPr>
              <a:t>__</a:t>
            </a:r>
            <a:r>
              <a:rPr lang="en-US" sz="2800" dirty="0" err="1">
                <a:latin typeface="Source Code Pro" panose="020B0509030403020204" pitchFamily="49" charset="77"/>
              </a:rPr>
              <a:t>repr</a:t>
            </a:r>
            <a:r>
              <a:rPr lang="en-US" sz="2800" dirty="0">
                <a:latin typeface="Source Code Pro" panose="020B0509030403020204" pitchFamily="49" charset="77"/>
              </a:rPr>
              <a:t>__ and __str__  → </a:t>
            </a:r>
            <a:r>
              <a:rPr lang="en-US" sz="2800" dirty="0"/>
              <a:t> control output</a:t>
            </a:r>
          </a:p>
          <a:p>
            <a:r>
              <a:rPr lang="en-US" sz="2800" dirty="0"/>
              <a:t> A longer list for the curious: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https://docs.python.org/3/reference/datamodel.html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93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463E-245A-A548-8131-67B4B68B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ECDE-7BEE-084F-8120-708831DC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Midterm: </a:t>
            </a:r>
          </a:p>
          <a:p>
            <a:pPr lvl="1"/>
            <a:r>
              <a:rPr lang="en-US" dirty="0"/>
              <a:t> 2 hours, 120 Minutes</a:t>
            </a:r>
          </a:p>
          <a:p>
            <a:pPr lvl="1"/>
            <a:r>
              <a:rPr lang="en-US" dirty="0"/>
              <a:t> Unlimited </a:t>
            </a:r>
            <a:r>
              <a:rPr lang="en-US" b="1" dirty="0"/>
              <a:t>Handwritten</a:t>
            </a:r>
            <a:r>
              <a:rPr lang="en-US" dirty="0"/>
              <a:t> Cheat sheets – More than ~3 is counter-productive</a:t>
            </a:r>
          </a:p>
          <a:p>
            <a:pPr lvl="1"/>
            <a:r>
              <a:rPr lang="en-US" dirty="0"/>
              <a:t> 1 CS88 Provided Reference Sheet</a:t>
            </a:r>
          </a:p>
          <a:p>
            <a:r>
              <a:rPr lang="en-US" dirty="0"/>
              <a:t>Remember: HW6 / Lab 6 due next week, but are in scope.</a:t>
            </a:r>
          </a:p>
        </p:txBody>
      </p:sp>
    </p:spTree>
    <p:extLst>
      <p:ext uri="{BB962C8B-B14F-4D97-AF65-F5344CB8AC3E}">
        <p14:creationId xmlns:p14="http://schemas.microsoft.com/office/powerpoint/2010/main" val="384354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FC86-760B-6343-9D36-78DFBC97B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8B16-90BE-B448-A4A9-9B594D990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9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1261-B948-5A6F-0B38-86A0FEAA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2500-3EAB-BA3C-787B-BC5FE7FB4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You are not your grades!</a:t>
            </a:r>
          </a:p>
          <a:p>
            <a:pPr marL="0" indent="0" algn="ctr">
              <a:buNone/>
            </a:pPr>
            <a:r>
              <a:rPr lang="en-US" sz="6000" dirty="0"/>
              <a:t>Do your best!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628D5-D10A-8493-1612-ACFDD862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4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/>
          <a:p>
            <a:r>
              <a:rPr lang="en-US" dirty="0"/>
              <a:t>Object-Oriented Programming:</a:t>
            </a:r>
            <a:br>
              <a:rPr lang="en-US" dirty="0"/>
            </a:br>
            <a:r>
              <a:rPr lang="en-US" dirty="0"/>
              <a:t>Inheritance Review</a:t>
            </a:r>
          </a:p>
        </p:txBody>
      </p:sp>
    </p:spTree>
    <p:extLst>
      <p:ext uri="{BB962C8B-B14F-4D97-AF65-F5344CB8AC3E}">
        <p14:creationId xmlns:p14="http://schemas.microsoft.com/office/powerpoint/2010/main" val="28541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1A17-9596-BD4B-91C7-56B5B4A2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BD6B-DE94-9A4D-B58F-A64C6412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rush!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Slow is fast and fast is slow</a:t>
            </a:r>
          </a:p>
          <a:p>
            <a:pPr lvl="1"/>
            <a:r>
              <a:rPr lang="en-US" b="1" dirty="0"/>
              <a:t> BREATHE!</a:t>
            </a:r>
            <a:endParaRPr lang="en-US" dirty="0"/>
          </a:p>
          <a:p>
            <a:r>
              <a:rPr lang="en-US" dirty="0"/>
              <a:t>Skim the exam first</a:t>
            </a:r>
          </a:p>
          <a:p>
            <a:pPr lvl="1"/>
            <a:r>
              <a:rPr lang="en-US" dirty="0"/>
              <a:t> It's ok to do questions out of order!</a:t>
            </a:r>
          </a:p>
          <a:p>
            <a:pPr lvl="1"/>
            <a:r>
              <a:rPr lang="en-US" dirty="0"/>
              <a:t> Get the stuff you're good without out of the way</a:t>
            </a:r>
          </a:p>
          <a:p>
            <a:pPr lvl="1"/>
            <a:r>
              <a:rPr lang="en-US" dirty="0"/>
              <a:t> BUT don't spend too much time planning the exam.</a:t>
            </a:r>
          </a:p>
          <a:p>
            <a:r>
              <a:rPr lang="en-US" dirty="0"/>
              <a:t>Read through the question once</a:t>
            </a:r>
          </a:p>
          <a:p>
            <a:pPr lvl="1"/>
            <a:r>
              <a:rPr lang="en-US" dirty="0"/>
              <a:t> What's it asking you to do at a high level?</a:t>
            </a:r>
          </a:p>
          <a:p>
            <a:pPr lvl="1"/>
            <a:r>
              <a:rPr lang="en-US" dirty="0"/>
              <a:t> What do the </a:t>
            </a:r>
            <a:r>
              <a:rPr lang="en-US" dirty="0" err="1"/>
              <a:t>doctests</a:t>
            </a:r>
            <a:r>
              <a:rPr lang="en-US" dirty="0"/>
              <a:t> suggest?</a:t>
            </a:r>
          </a:p>
          <a:p>
            <a:pPr lvl="1"/>
            <a:r>
              <a:rPr lang="en-US" dirty="0"/>
              <a:t> What techniques should you be using?</a:t>
            </a:r>
          </a:p>
          <a:p>
            <a:r>
              <a:rPr lang="en-US" dirty="0"/>
              <a:t> </a:t>
            </a:r>
            <a:r>
              <a:rPr lang="en-US" b="1" dirty="0"/>
              <a:t>Use the scratch space!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8A0-617A-6D7E-8BC2-0AE60E18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CB1A-6EC4-EDB9-5385-600E0AFA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Everything Through OOP w/ </a:t>
            </a:r>
            <a:r>
              <a:rPr lang="en-US" dirty="0" err="1"/>
              <a:t>Inheritence</a:t>
            </a:r>
            <a:endParaRPr lang="en-US" dirty="0"/>
          </a:p>
          <a:p>
            <a:r>
              <a:rPr lang="en-US" dirty="0"/>
              <a:t> Functions</a:t>
            </a:r>
          </a:p>
          <a:p>
            <a:r>
              <a:rPr lang="en-US" dirty="0"/>
              <a:t> Higher Order Functions</a:t>
            </a:r>
          </a:p>
          <a:p>
            <a:pPr lvl="1"/>
            <a:r>
              <a:rPr lang="en-US" dirty="0"/>
              <a:t> Functions as arguments</a:t>
            </a:r>
          </a:p>
          <a:p>
            <a:pPr lvl="1"/>
            <a:r>
              <a:rPr lang="en-US" dirty="0"/>
              <a:t> Functions as return values</a:t>
            </a:r>
          </a:p>
          <a:p>
            <a:r>
              <a:rPr lang="en-US" dirty="0"/>
              <a:t> Environment Diagrams</a:t>
            </a:r>
          </a:p>
          <a:p>
            <a:r>
              <a:rPr lang="en-US" dirty="0"/>
              <a:t> Lists, Dictionaries</a:t>
            </a:r>
          </a:p>
          <a:p>
            <a:r>
              <a:rPr lang="en-US" dirty="0"/>
              <a:t> List Comprehensions, Dictionary Comprehensions</a:t>
            </a:r>
          </a:p>
          <a:p>
            <a:r>
              <a:rPr lang="en-US" dirty="0"/>
              <a:t> Abstract Data Types</a:t>
            </a:r>
          </a:p>
          <a:p>
            <a:r>
              <a:rPr lang="en-US" dirty="0"/>
              <a:t> Recursion</a:t>
            </a:r>
          </a:p>
          <a:p>
            <a:r>
              <a:rPr lang="en-US" dirty="0"/>
              <a:t> Object-Oriented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A9E29-AC7E-4818-1647-5D4A8F867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2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EFA15B-19FE-2AFE-EF65-6312ECB50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 Review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D8059B-FBBB-C3CC-BE2C-DAA30ADED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1631-EF11-CA29-AECF-9CDE395F1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843838" y="6356350"/>
            <a:ext cx="4348162" cy="365125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3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FreightSans Pro Book" panose="02000606030000020004" pitchFamily="2" charset="0"/>
                <a:cs typeface="ＭＳ Ｐゴシック" charset="-128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Base case(s)</a:t>
            </a:r>
            <a:r>
              <a:rPr lang="en-US" sz="3200" kern="1200" dirty="0">
                <a:latin typeface="FreightSans Pro Book" panose="02000606030000020004" pitchFamily="2" charset="0"/>
                <a:ea typeface="ＭＳ Ｐゴシック" charset="0"/>
              </a:rPr>
              <a:t>, 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Recursive case(s)</a:t>
            </a:r>
            <a:r>
              <a:rPr lang="en-US" sz="3200" kern="1200" dirty="0">
                <a:latin typeface="FreightSans Pro Book" panose="02000606030000020004" pitchFamily="2" charset="0"/>
                <a:ea typeface="ＭＳ Ｐゴシック" charset="0"/>
              </a:rPr>
              <a:t>. 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Book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Book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solutions of the parts into a solution for the problem.</a:t>
            </a:r>
          </a:p>
          <a:p>
            <a:endParaRPr lang="en-US" sz="3200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6423-F51B-B977-F09C-B0505359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FreightSans Pro Light" panose="02000606030000020004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1. Test for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2. Solution in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FreightSans Pro Light" panose="02000606030000020004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 solution to simpler problem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402EA8-5303-B9C8-879D-98BE0ECF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Lists</a:t>
            </a:r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489440" y="882168"/>
            <a:ext cx="8763000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Goal: Find the smallest item in a list, recursively.</a:t>
            </a:r>
          </a:p>
          <a:p>
            <a:r>
              <a:rPr lang="en-US" dirty="0"/>
              <a:t>Consider: How do we break this task into smaller parts? What is the "smallest list"?</a:t>
            </a:r>
          </a:p>
          <a:p>
            <a:pPr lvl="1"/>
            <a:r>
              <a:rPr lang="en-US" dirty="0"/>
              <a:t>We care about the size of the list itself, not the values.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247816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b="1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'''Return minimum value in a sequence.'''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4979508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>
                <a:solidFill>
                  <a:schemeClr val="dk1"/>
                </a:solidFill>
                <a:latin typeface="FreightSans Pro Book" panose="02000606030000020004" pitchFamily="2" charset="0"/>
              </a:rPr>
              <a:t>Base Case</a:t>
            </a:r>
            <a:endParaRPr>
              <a:latin typeface="FreightSans Pro Book" panose="02000606030000020004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5817708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>
                <a:solidFill>
                  <a:schemeClr val="dk1"/>
                </a:solidFill>
                <a:latin typeface="FreightSans Pro Book" panose="02000606030000020004" pitchFamily="2" charset="0"/>
              </a:rPr>
              <a:t>Recursive Case</a:t>
            </a:r>
            <a:endParaRPr>
              <a:latin typeface="FreightSans Pro Book" panose="020006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A5206-5248-EC47-9177-08EF75820AFF}"/>
              </a:ext>
            </a:extLst>
          </p:cNvPr>
          <p:cNvSpPr txBox="1"/>
          <p:nvPr/>
        </p:nvSpPr>
        <p:spPr>
          <a:xfrm>
            <a:off x="10522226" y="60429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6DF65-B82E-CF2C-F47F-0E35790AA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from 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AC8EF-8747-17DB-EC4A-6A64ABC45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23B1-E4EB-E4AC-5A75-A161213F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D37CB-E835-AC88-946B-EE2E0029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super() is a method which refers to the </a:t>
            </a:r>
            <a:r>
              <a:rPr lang="en-US" i="1" dirty="0"/>
              <a:t>parent class</a:t>
            </a:r>
            <a:r>
              <a:rPr lang="en-US" dirty="0"/>
              <a:t> of an object.</a:t>
            </a:r>
          </a:p>
          <a:p>
            <a:pPr lvl="1"/>
            <a:r>
              <a:rPr lang="en-US" dirty="0"/>
              <a:t> It returns a special kind of instance of an object. </a:t>
            </a:r>
          </a:p>
          <a:p>
            <a:pPr lvl="1"/>
            <a:r>
              <a:rPr lang="en-US" dirty="0"/>
              <a:t>We can use super() or the class name of the parent class</a:t>
            </a:r>
          </a:p>
          <a:p>
            <a:r>
              <a:rPr lang="en-US" dirty="0"/>
              <a:t>Private Attributes and Methods: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self.x</a:t>
            </a:r>
            <a:r>
              <a:rPr lang="en-US" dirty="0"/>
              <a:t> is "public"</a:t>
            </a:r>
          </a:p>
          <a:p>
            <a:pPr lvl="1"/>
            <a:r>
              <a:rPr lang="en-US" dirty="0" err="1"/>
              <a:t>self._x</a:t>
            </a:r>
            <a:r>
              <a:rPr lang="en-US" dirty="0"/>
              <a:t> is a </a:t>
            </a:r>
            <a:r>
              <a:rPr lang="en-US" i="1" dirty="0"/>
              <a:t>convention </a:t>
            </a:r>
            <a:r>
              <a:rPr lang="en-US" dirty="0"/>
              <a:t>which means "you shouldn't use this"</a:t>
            </a:r>
          </a:p>
          <a:p>
            <a:pPr lvl="1"/>
            <a:r>
              <a:rPr lang="en-US" dirty="0" err="1"/>
              <a:t>self.__x</a:t>
            </a:r>
            <a:r>
              <a:rPr lang="en-US" dirty="0"/>
              <a:t> is </a:t>
            </a:r>
            <a:r>
              <a:rPr lang="en-US" i="1" dirty="0"/>
              <a:t>private. </a:t>
            </a:r>
            <a:r>
              <a:rPr lang="en-US" dirty="0"/>
              <a:t>Python prevents other classes from accessing that attribute.</a:t>
            </a:r>
          </a:p>
          <a:p>
            <a:r>
              <a:rPr lang="en-US" dirty="0"/>
              <a:t>Method calls: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object.method</a:t>
            </a:r>
            <a:r>
              <a:rPr lang="en-US" dirty="0"/>
              <a:t>(arguments) is the same as </a:t>
            </a:r>
            <a:r>
              <a:rPr lang="en-US" dirty="0" err="1"/>
              <a:t>Class.method</a:t>
            </a:r>
            <a:r>
              <a:rPr lang="en-US" dirty="0"/>
              <a:t>(object, arguments)</a:t>
            </a:r>
          </a:p>
          <a:p>
            <a:pPr lvl="1"/>
            <a:r>
              <a:rPr lang="en-US" dirty="0"/>
              <a:t>cs88.deposit(5o) vs </a:t>
            </a:r>
            <a:r>
              <a:rPr lang="en-US" dirty="0" err="1"/>
              <a:t>Account.deposit</a:t>
            </a:r>
            <a:r>
              <a:rPr lang="en-US" dirty="0"/>
              <a:t>(cs88, 50)</a:t>
            </a:r>
          </a:p>
        </p:txBody>
      </p:sp>
    </p:spTree>
    <p:extLst>
      <p:ext uri="{BB962C8B-B14F-4D97-AF65-F5344CB8AC3E}">
        <p14:creationId xmlns:p14="http://schemas.microsoft.com/office/powerpoint/2010/main" val="14576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E24E-8A1F-D257-DF07-792E65EB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D540-D6A1-5EBA-F61B-7D72802B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Constructors / Selectors / Operators</a:t>
            </a:r>
          </a:p>
          <a:p>
            <a:pPr lvl="1"/>
            <a:r>
              <a:rPr lang="en-US" dirty="0"/>
              <a:t> help us think about the actions to represent an object.</a:t>
            </a:r>
          </a:p>
          <a:p>
            <a:r>
              <a:rPr lang="en-US" dirty="0"/>
              <a:t>Abstraction Barrier:</a:t>
            </a:r>
          </a:p>
          <a:p>
            <a:pPr lvl="1"/>
            <a:r>
              <a:rPr lang="en-US" dirty="0"/>
              <a:t> Means that a function does not rely </a:t>
            </a:r>
            <a:r>
              <a:rPr lang="en-US" i="1" dirty="0"/>
              <a:t>directly</a:t>
            </a:r>
            <a:r>
              <a:rPr lang="en-US" dirty="0"/>
              <a:t> on a particular implementation</a:t>
            </a:r>
          </a:p>
          <a:p>
            <a:r>
              <a:rPr lang="en-US" dirty="0"/>
              <a:t>Should a function return data?</a:t>
            </a:r>
          </a:p>
          <a:p>
            <a:pPr lvl="1"/>
            <a:r>
              <a:rPr lang="en-US" dirty="0"/>
              <a:t> Usually yes! It depends on the goals!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7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6DF65-B82E-CF2C-F47F-0E35790AA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Practice 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AC8EF-8747-17DB-EC4A-6A64ABC45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0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656B-C2CE-6541-B503-0DDD5B82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E291-2C1C-FF45-8F1A-ACF9950D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Inheritance allows classes to reuse methods and attributes from a parent class.</a:t>
            </a:r>
          </a:p>
          <a:p>
            <a:r>
              <a:rPr lang="en-US" sz="2400" dirty="0"/>
              <a:t> super() is a new method in Python</a:t>
            </a:r>
          </a:p>
          <a:p>
            <a:r>
              <a:rPr lang="en-US" sz="2400" dirty="0"/>
              <a:t> Subclasses or child classes are distinct from one another</a:t>
            </a:r>
            <a:r>
              <a:rPr lang="en-US" dirty="0"/>
              <a:t> </a:t>
            </a:r>
            <a:r>
              <a:rPr lang="en-US" sz="2400" dirty="0"/>
              <a:t>but share properties of the parent.</a:t>
            </a:r>
          </a:p>
        </p:txBody>
      </p:sp>
    </p:spTree>
    <p:extLst>
      <p:ext uri="{BB962C8B-B14F-4D97-AF65-F5344CB8AC3E}">
        <p14:creationId xmlns:p14="http://schemas.microsoft.com/office/powerpoint/2010/main" val="2058289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FDC-C77E-CD14-5BCC-00268485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A79D-8DEB-5749-FBCE-F01C3E74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22 Q7</a:t>
            </a:r>
          </a:p>
          <a:p>
            <a:r>
              <a:rPr lang="en-US" dirty="0"/>
              <a:t>Spring 20 Q5</a:t>
            </a:r>
          </a:p>
        </p:txBody>
      </p:sp>
    </p:spTree>
    <p:extLst>
      <p:ext uri="{BB962C8B-B14F-4D97-AF65-F5344CB8AC3E}">
        <p14:creationId xmlns:p14="http://schemas.microsoft.com/office/powerpoint/2010/main" val="49787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D6F5-BF94-EFD7-6263-9CB0A4D7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SP22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FC1FC4FE-E7B1-87ED-7155-8745AD2A7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14" y="60001"/>
            <a:ext cx="9911786" cy="6787103"/>
          </a:xfrm>
        </p:spPr>
      </p:pic>
    </p:spTree>
    <p:extLst>
      <p:ext uri="{BB962C8B-B14F-4D97-AF65-F5344CB8AC3E}">
        <p14:creationId xmlns:p14="http://schemas.microsoft.com/office/powerpoint/2010/main" val="839918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9A1B-89B3-5AC6-68B4-2DD24546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8757153-F7E5-3D2F-8F9B-4C14FD15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23" y="0"/>
            <a:ext cx="9920377" cy="6858000"/>
          </a:xfrm>
        </p:spPr>
      </p:pic>
    </p:spTree>
    <p:extLst>
      <p:ext uri="{BB962C8B-B14F-4D97-AF65-F5344CB8AC3E}">
        <p14:creationId xmlns:p14="http://schemas.microsoft.com/office/powerpoint/2010/main" val="333701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B9BD-23F7-3546-09B0-646A6768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SP20 #6</a:t>
            </a:r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CDDA6128-6E8D-C966-2B62-9EC1AAD3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809" y="87292"/>
            <a:ext cx="8483591" cy="6683415"/>
          </a:xfrm>
        </p:spPr>
      </p:pic>
    </p:spTree>
    <p:extLst>
      <p:ext uri="{BB962C8B-B14F-4D97-AF65-F5344CB8AC3E}">
        <p14:creationId xmlns:p14="http://schemas.microsoft.com/office/powerpoint/2010/main" val="1600643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903F-7AFF-74C0-F4A3-68035580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10A9-9F8E-EF96-1BAF-CE99175AE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434438D-A105-87C6-29E4-B3376575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900"/>
            <a:ext cx="12192000" cy="45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C65A-3343-67FC-B03E-36AF156F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2019 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C76F7-115E-A2DF-5F65-803EC7C27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CF6B68D-5EF3-F4F5-445F-759A3292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6655" y="987669"/>
            <a:ext cx="107186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43213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AF82-6302-1F34-6280-ED0F172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1506-43D4-09F0-52A8-A4391A22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DF61-C883-A92C-33C3-C3D8AED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Fa21 8c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1B75A4-8FAF-14CF-1FE8-6DD01E71C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005" y="82826"/>
            <a:ext cx="10393995" cy="6775174"/>
          </a:xfrm>
        </p:spPr>
      </p:pic>
    </p:spTree>
    <p:extLst>
      <p:ext uri="{BB962C8B-B14F-4D97-AF65-F5344CB8AC3E}">
        <p14:creationId xmlns:p14="http://schemas.microsoft.com/office/powerpoint/2010/main" val="393197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2FA4-CB7F-A558-F3FD-58A3EE14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EF36-F35B-45CE-988D-F70050E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8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9A98-9AFA-96A0-0372-EDF2AEBE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SP20 #5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F9FDAC98-9CC2-DA74-83A1-4C4CAE188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694" y="117676"/>
            <a:ext cx="8863413" cy="6730716"/>
          </a:xfrm>
        </p:spPr>
      </p:pic>
    </p:spTree>
    <p:extLst>
      <p:ext uri="{BB962C8B-B14F-4D97-AF65-F5344CB8AC3E}">
        <p14:creationId xmlns:p14="http://schemas.microsoft.com/office/powerpoint/2010/main" val="315935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09800" y="1066800"/>
            <a:ext cx="8229600" cy="5257800"/>
          </a:xfrm>
        </p:spPr>
        <p:txBody>
          <a:bodyPr/>
          <a:lstStyle/>
          <a:p>
            <a:r>
              <a:rPr lang="en-US" dirty="0"/>
              <a:t>Classes can inherit methods and attributes from parent classes but extend into their own class.</a:t>
            </a:r>
          </a:p>
          <a:p>
            <a:r>
              <a:rPr lang="en-US" dirty="0"/>
              <a:t>“is a” relationship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09800"/>
            <a:ext cx="7010400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2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0D58-E0FF-486B-F2FA-B951547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2CA6ACB-AD1E-A386-C216-9F705948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28600"/>
            <a:ext cx="11658600" cy="6366819"/>
          </a:xfrm>
        </p:spPr>
      </p:pic>
    </p:spTree>
    <p:extLst>
      <p:ext uri="{BB962C8B-B14F-4D97-AF65-F5344CB8AC3E}">
        <p14:creationId xmlns:p14="http://schemas.microsoft.com/office/powerpoint/2010/main" val="388928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620000" cy="5029200"/>
          </a:xfrm>
        </p:spPr>
        <p:txBody>
          <a:bodyPr/>
          <a:lstStyle/>
          <a:p>
            <a:r>
              <a:rPr lang="en-US" dirty="0"/>
              <a:t>Define a class as a specialization of an existing class</a:t>
            </a:r>
          </a:p>
          <a:p>
            <a:r>
              <a:rPr lang="en-US" dirty="0"/>
              <a:t>Inherit its attributes, methods (behaviors)</a:t>
            </a:r>
          </a:p>
          <a:p>
            <a:r>
              <a:rPr lang="en-US" dirty="0"/>
              <a:t>Add additional ones</a:t>
            </a:r>
          </a:p>
          <a:p>
            <a:r>
              <a:rPr lang="en-US" dirty="0"/>
              <a:t>Redefine (specialize) existing ones</a:t>
            </a:r>
          </a:p>
          <a:p>
            <a:pPr lvl="1"/>
            <a:r>
              <a:rPr lang="en-US" dirty="0"/>
              <a:t>Ones in superclass still accessible in its namespace</a:t>
            </a:r>
          </a:p>
        </p:txBody>
      </p:sp>
    </p:spTree>
    <p:extLst>
      <p:ext uri="{BB962C8B-B14F-4D97-AF65-F5344CB8AC3E}">
        <p14:creationId xmlns:p14="http://schemas.microsoft.com/office/powerpoint/2010/main" val="151846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class statement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2192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class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ClassName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&lt;statement-1&gt;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statement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-N&gt;</a:t>
            </a:r>
            <a:endParaRPr lang="en-US" sz="2000" dirty="0">
              <a:latin typeface="Source Code Pro" panose="020B0509030403020204" pitchFamily="49" charset="0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886200"/>
            <a:ext cx="693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class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ClassName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(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inherits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/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parent-class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):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&lt;statement-1&gt;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statement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-N&gt;</a:t>
            </a:r>
            <a:endParaRPr lang="en-US" sz="2000" dirty="0">
              <a:latin typeface="Source Code Pro" panose="020B050903040302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49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1371601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def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Initialize the instance attributes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name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Account._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account_number_seed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Account._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account_number_seed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+= 1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CheckingAccount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  <a:br>
              <a:rPr lang="en-US" dirty="0">
                <a:latin typeface="Source Code Pro" panose="020B0509030403020204" pitchFamily="49" charset="0"/>
                <a:cs typeface="Courier New"/>
              </a:rPr>
            </a:br>
            <a:r>
              <a:rPr lang="en-US" dirty="0">
                <a:latin typeface="Source Code Pro" panose="020B0509030403020204" pitchFamily="49" charset="0"/>
                <a:cs typeface="Courier New"/>
              </a:rPr>
              <a:t>    def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Use superclass initializer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.__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Alternatively: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# super().__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Additional initialization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self._type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"Checking"</a:t>
            </a:r>
          </a:p>
        </p:txBody>
      </p:sp>
    </p:spTree>
    <p:extLst>
      <p:ext uri="{BB962C8B-B14F-4D97-AF65-F5344CB8AC3E}">
        <p14:creationId xmlns:p14="http://schemas.microsoft.com/office/powerpoint/2010/main" val="238029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AB13-BC57-644D-9D09-AAE5F38B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Parent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9854-9455-9742-B79E-D5E79FFA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super()</a:t>
            </a:r>
            <a:r>
              <a:rPr lang="en-US" sz="2800" dirty="0"/>
              <a:t> gives us access to methods in the parent or "superclass"</a:t>
            </a:r>
          </a:p>
          <a:p>
            <a:pPr lvl="1"/>
            <a:r>
              <a:rPr lang="en-US" sz="2800" dirty="0"/>
              <a:t> Can be called anywhere in our class</a:t>
            </a:r>
          </a:p>
          <a:p>
            <a:pPr lvl="1"/>
            <a:r>
              <a:rPr lang="en-US" sz="2800" dirty="0"/>
              <a:t> Handles passing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self</a:t>
            </a:r>
            <a:r>
              <a:rPr lang="en-US" sz="2800" dirty="0"/>
              <a:t> to the method</a:t>
            </a:r>
          </a:p>
          <a:p>
            <a:pPr lvl="1"/>
            <a:r>
              <a:rPr lang="en-US" sz="2800" dirty="0"/>
              <a:t> Handles looking up an attribute on a </a:t>
            </a:r>
            <a:r>
              <a:rPr lang="en-US" sz="2800"/>
              <a:t>parent class, too.</a:t>
            </a:r>
            <a:endParaRPr lang="en-US" sz="2800" dirty="0"/>
          </a:p>
          <a:p>
            <a:r>
              <a:rPr lang="en-US" sz="2800" dirty="0"/>
              <a:t> We can directly call </a:t>
            </a:r>
            <a:r>
              <a:rPr lang="en-US" sz="2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ParentClass.method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(self, …)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800" dirty="0">
                <a:latin typeface="FreightSans Pro Book" panose="02000606030000020004" pitchFamily="2" charset="0"/>
                <a:ea typeface="Source Code Pro" panose="020B0509030403020204" pitchFamily="49" charset="0"/>
              </a:rPr>
              <a:t>This is not quite as flexible if our class structure changes.</a:t>
            </a:r>
          </a:p>
          <a:p>
            <a:pPr lvl="1"/>
            <a:endParaRPr lang="en-US" sz="2800" dirty="0"/>
          </a:p>
          <a:p>
            <a:r>
              <a:rPr lang="en-US" sz="2800" dirty="0">
                <a:latin typeface="FreightSans Pro Medium" panose="02000606030000020004" pitchFamily="2" charset="0"/>
              </a:rPr>
              <a:t> In general, prefer using super()!</a:t>
            </a:r>
          </a:p>
          <a:p>
            <a:r>
              <a:rPr lang="en-US" sz="2800" dirty="0">
                <a:latin typeface="FreightSans Pro Medium" panose="02000606030000020004" pitchFamily="2" charset="0"/>
              </a:rPr>
              <a:t> Outside of C88C, things can get complex…</a:t>
            </a:r>
          </a:p>
          <a:p>
            <a:pPr lvl="1"/>
            <a:r>
              <a:rPr lang="en-US" sz="2800" dirty="0">
                <a:latin typeface="FreightSans Pro Medium" panose="02000606030000020004" pitchFamily="2" charset="0"/>
              </a:rPr>
              <a:t> </a:t>
            </a:r>
            <a:r>
              <a:rPr lang="en-US" sz="2800" dirty="0">
                <a:latin typeface="FreightSans Pro Medium" panose="02000606030000020004" pitchFamily="2" charset="0"/>
                <a:hlinkClick r:id="rId2"/>
              </a:rPr>
              <a:t>https://docs.python.org/3/library/functions.html#super</a:t>
            </a:r>
            <a:r>
              <a:rPr lang="en-US" sz="2800" dirty="0">
                <a:latin typeface="FreightSans Pro Medium" panose="0200060603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72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BAE0-26AE-8B7D-D3C1-23856015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 and Multiple Parent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513E-A22F-E47D-F25F-4A0FE5B0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general, </a:t>
            </a:r>
            <a:r>
              <a:rPr lang="en-US" dirty="0">
                <a:latin typeface="Source Code Pro" panose="020B0509030403020204" pitchFamily="49" charset="77"/>
              </a:rPr>
              <a:t>super() 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 "smart"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It tries to find the most correct parent class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Super will search through classes with multiple parent classes, or a long hierarchy of classes</a:t>
            </a:r>
          </a:p>
          <a:p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ParentClass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 less flexible, but very specific.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Use it if you know you </a:t>
            </a:r>
            <a:r>
              <a:rPr lang="en-US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always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want the same class to be used.</a:t>
            </a: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5977945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1_cs162-fa14</Template>
  <TotalTime>708</TotalTime>
  <Words>1766</Words>
  <Application>Microsoft Macintosh PowerPoint</Application>
  <PresentationFormat>Widescreen</PresentationFormat>
  <Paragraphs>243</Paragraphs>
  <Slides>40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FreightSans Pro Medium</vt:lpstr>
      <vt:lpstr>FreightMicro Pro Book</vt:lpstr>
      <vt:lpstr>FreightSans Pro Light</vt:lpstr>
      <vt:lpstr>Wingdings</vt:lpstr>
      <vt:lpstr>Source Code Pro</vt:lpstr>
      <vt:lpstr>Source Code Pro Medium</vt:lpstr>
      <vt:lpstr>ＭＳ Ｐゴシック</vt:lpstr>
      <vt:lpstr>Times New Roman</vt:lpstr>
      <vt:lpstr>American Typewriter Condensed</vt:lpstr>
      <vt:lpstr>Arial</vt:lpstr>
      <vt:lpstr>Open Sans Light</vt:lpstr>
      <vt:lpstr>Wingdings 2</vt:lpstr>
      <vt:lpstr>Open Sans ExtraBold</vt:lpstr>
      <vt:lpstr>FreightSans Pro Book</vt:lpstr>
      <vt:lpstr>3_Main C88C</vt:lpstr>
      <vt:lpstr>OOP Part 3 Midterm Review</vt:lpstr>
      <vt:lpstr>Object-Oriented Programming: Inheritance Review</vt:lpstr>
      <vt:lpstr>Learning Objectives</vt:lpstr>
      <vt:lpstr>Class Inheritance</vt:lpstr>
      <vt:lpstr>Inheritance</vt:lpstr>
      <vt:lpstr>Python class statement</vt:lpstr>
      <vt:lpstr>Example</vt:lpstr>
      <vt:lpstr>Accessing the Parent Class</vt:lpstr>
      <vt:lpstr>super() and Multiple Parent Classes</vt:lpstr>
      <vt:lpstr>When Should You Use Inheritance?</vt:lpstr>
      <vt:lpstr>Inheritance &amp; Class Attributes - Warning</vt:lpstr>
      <vt:lpstr>Object-Oriented Programming: "Magic" Methods</vt:lpstr>
      <vt:lpstr>Learning Objectives</vt:lpstr>
      <vt:lpstr>Special Initialization Method</vt:lpstr>
      <vt:lpstr>More special methods</vt:lpstr>
      <vt:lpstr>More Magic Methods</vt:lpstr>
      <vt:lpstr>Announcements &amp; Policies</vt:lpstr>
      <vt:lpstr>Midterm Review</vt:lpstr>
      <vt:lpstr>PowerPoint Presentation</vt:lpstr>
      <vt:lpstr>My Advice</vt:lpstr>
      <vt:lpstr>Midterm Topics</vt:lpstr>
      <vt:lpstr>Recursion Review</vt:lpstr>
      <vt:lpstr>The Recursive Process </vt:lpstr>
      <vt:lpstr>Recursion Key concepts – by example</vt:lpstr>
      <vt:lpstr>Recursion With Lists</vt:lpstr>
      <vt:lpstr>Questions from Ed</vt:lpstr>
      <vt:lpstr>OOP Questions</vt:lpstr>
      <vt:lpstr>ADTs</vt:lpstr>
      <vt:lpstr>Some Practice Questions</vt:lpstr>
      <vt:lpstr>Exam Practice</vt:lpstr>
      <vt:lpstr>SP22</vt:lpstr>
      <vt:lpstr>PowerPoint Presentation</vt:lpstr>
      <vt:lpstr>SP20 #6</vt:lpstr>
      <vt:lpstr>PowerPoint Presentation</vt:lpstr>
      <vt:lpstr>Fall 2019  #6</vt:lpstr>
      <vt:lpstr>PowerPoint Presentation</vt:lpstr>
      <vt:lpstr>Fa21 8c</vt:lpstr>
      <vt:lpstr>PowerPoint Presentation</vt:lpstr>
      <vt:lpstr>SP20 #5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Ball</dc:creator>
  <cp:lastModifiedBy>Michael Ball</cp:lastModifiedBy>
  <cp:revision>19</cp:revision>
  <cp:lastPrinted>2022-10-18T20:00:39Z</cp:lastPrinted>
  <dcterms:created xsi:type="dcterms:W3CDTF">2020-10-05T18:34:44Z</dcterms:created>
  <dcterms:modified xsi:type="dcterms:W3CDTF">2024-03-13T20:51:26Z</dcterms:modified>
</cp:coreProperties>
</file>